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64" r:id="rId2"/>
    <p:sldId id="259" r:id="rId3"/>
    <p:sldId id="256" r:id="rId4"/>
    <p:sldId id="257" r:id="rId5"/>
    <p:sldId id="263" r:id="rId6"/>
    <p:sldId id="265" r:id="rId7"/>
    <p:sldId id="260" r:id="rId8"/>
    <p:sldId id="261" r:id="rId9"/>
    <p:sldId id="266" r:id="rId10"/>
    <p:sldId id="275" r:id="rId11"/>
    <p:sldId id="268" r:id="rId12"/>
    <p:sldId id="271" r:id="rId13"/>
    <p:sldId id="272" r:id="rId14"/>
    <p:sldId id="270" r:id="rId15"/>
    <p:sldId id="258" r:id="rId16"/>
    <p:sldId id="269" r:id="rId17"/>
    <p:sldId id="273" r:id="rId18"/>
    <p:sldId id="274"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p:restoredTop sz="76395"/>
  </p:normalViewPr>
  <p:slideViewPr>
    <p:cSldViewPr snapToGrid="0" snapToObjects="1">
      <p:cViewPr varScale="1">
        <p:scale>
          <a:sx n="92" d="100"/>
          <a:sy n="92" d="100"/>
        </p:scale>
        <p:origin x="1896" y="168"/>
      </p:cViewPr>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1/18/25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17D1-6775-A2F2-C6CA-D50396879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3B9B2-E836-CE7E-0199-7F4FB7E9E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EBC66-8058-5177-2B30-F9B9BEC33356}"/>
              </a:ext>
            </a:extLst>
          </p:cNvPr>
          <p:cNvSpPr>
            <a:spLocks noGrp="1"/>
          </p:cNvSpPr>
          <p:nvPr>
            <p:ph type="body" idx="1"/>
          </p:nvPr>
        </p:nvSpPr>
        <p:spPr/>
        <p:txBody>
          <a:bodyPr/>
          <a:lstStyle/>
          <a:p>
            <a:r>
              <a:rPr lang="en-US" dirty="0"/>
              <a:t>Even in lecture, just passively watching and listening will not help you achieve the best learning outcomes.</a:t>
            </a:r>
          </a:p>
          <a:p>
            <a:endParaRPr lang="en-US" dirty="0"/>
          </a:p>
          <a:p>
            <a:r>
              <a:rPr lang="en-US" dirty="0"/>
              <a:t>Thus, lecture will involve numerous in-class activities in which you will engage – active learning!</a:t>
            </a:r>
          </a:p>
          <a:p>
            <a:endParaRPr lang="en-US" dirty="0"/>
          </a:p>
          <a:p>
            <a:r>
              <a:rPr lang="en-US" dirty="0"/>
              <a:t>Therefore, it is critical that you come to class prepared with a laptop computer configured with a working Rails development environment.</a:t>
            </a:r>
          </a:p>
          <a:p>
            <a:endParaRPr lang="en-US" dirty="0"/>
          </a:p>
        </p:txBody>
      </p:sp>
      <p:sp>
        <p:nvSpPr>
          <p:cNvPr id="4" name="Slide Number Placeholder 3">
            <a:extLst>
              <a:ext uri="{FF2B5EF4-FFF2-40B4-BE49-F238E27FC236}">
                <a16:creationId xmlns:a16="http://schemas.microsoft.com/office/drawing/2014/main" id="{2A59B070-EB1F-F0B3-3B65-D4AA6DBF532D}"/>
              </a:ext>
            </a:extLst>
          </p:cNvPr>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199359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250542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12</a:t>
            </a:fld>
            <a:endParaRPr lang="en-US"/>
          </a:p>
        </p:txBody>
      </p:sp>
    </p:spTree>
    <p:extLst>
      <p:ext uri="{BB962C8B-B14F-4D97-AF65-F5344CB8AC3E}">
        <p14:creationId xmlns:p14="http://schemas.microsoft.com/office/powerpoint/2010/main" val="128059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13</a:t>
            </a:fld>
            <a:endParaRPr lang="en-US"/>
          </a:p>
        </p:txBody>
      </p:sp>
    </p:spTree>
    <p:extLst>
      <p:ext uri="{BB962C8B-B14F-4D97-AF65-F5344CB8AC3E}">
        <p14:creationId xmlns:p14="http://schemas.microsoft.com/office/powerpoint/2010/main" val="204251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14</a:t>
            </a:fld>
            <a:endParaRPr lang="en-US"/>
          </a:p>
        </p:txBody>
      </p:sp>
    </p:spTree>
    <p:extLst>
      <p:ext uri="{BB962C8B-B14F-4D97-AF65-F5344CB8AC3E}">
        <p14:creationId xmlns:p14="http://schemas.microsoft.com/office/powerpoint/2010/main" val="390389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students are presented coding problems to solve, an all-too-common strategy is to copy/paste code that they do not understand and cannot make work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15</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16</a:t>
            </a:fld>
            <a:endParaRPr lang="en-US"/>
          </a:p>
        </p:txBody>
      </p:sp>
    </p:spTree>
    <p:extLst>
      <p:ext uri="{BB962C8B-B14F-4D97-AF65-F5344CB8AC3E}">
        <p14:creationId xmlns:p14="http://schemas.microsoft.com/office/powerpoint/2010/main" val="17813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17</a:t>
            </a:fld>
            <a:endParaRPr lang="en-US"/>
          </a:p>
        </p:txBody>
      </p:sp>
    </p:spTree>
    <p:extLst>
      <p:ext uri="{BB962C8B-B14F-4D97-AF65-F5344CB8AC3E}">
        <p14:creationId xmlns:p14="http://schemas.microsoft.com/office/powerpoint/2010/main" val="267901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18</a:t>
            </a:fld>
            <a:endParaRPr lang="en-US"/>
          </a:p>
        </p:txBody>
      </p:sp>
    </p:spTree>
    <p:extLst>
      <p:ext uri="{BB962C8B-B14F-4D97-AF65-F5344CB8AC3E}">
        <p14:creationId xmlns:p14="http://schemas.microsoft.com/office/powerpoint/2010/main" val="395002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19</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including PostgreSQL.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help via our Discord server.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skills assignments that ask you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at least 6-9 hours per week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398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we care about student performance as well as products produced.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expertly,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409773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1/18/25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614597" y="343884"/>
            <a:ext cx="11174308" cy="2800767"/>
          </a:xfrm>
          <a:prstGeom prst="rect">
            <a:avLst/>
          </a:prstGeom>
          <a:noFill/>
        </p:spPr>
        <p:txBody>
          <a:bodyPr wrap="square" rtlCol="0" anchor="ctr">
            <a:spAutoFit/>
          </a:bodyPr>
          <a:lstStyle/>
          <a:p>
            <a:pPr algn="r"/>
            <a:r>
              <a:rPr lang="en-US" sz="8800" dirty="0">
                <a:latin typeface="Impact" panose="020B0806030902050204" pitchFamily="34" charset="0"/>
              </a:rPr>
              <a:t>Foundations of</a:t>
            </a:r>
            <a:br>
              <a:rPr lang="en-US" sz="6600" dirty="0">
                <a:latin typeface="Impact" panose="020B0806030902050204" pitchFamily="34" charset="0"/>
              </a:rPr>
            </a:b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5294820" y="3251283"/>
            <a:ext cx="6494085" cy="830997"/>
          </a:xfrm>
          <a:prstGeom prst="rect">
            <a:avLst/>
          </a:prstGeom>
          <a:noFill/>
        </p:spPr>
        <p:txBody>
          <a:bodyPr wrap="none" rtlCol="0" anchor="ctr">
            <a:spAutoFit/>
          </a:bodyPr>
          <a:lstStyle/>
          <a:p>
            <a:pPr algn="r"/>
            <a:r>
              <a:rPr lang="en-US" sz="4800" dirty="0">
                <a:solidFill>
                  <a:srgbClr val="78A779"/>
                </a:solidFill>
                <a:latin typeface="Impact" panose="020B0806030902050204" pitchFamily="34" charset="0"/>
              </a:rPr>
              <a:t>COMP 7012  |  Spring 2025</a:t>
            </a:r>
          </a:p>
        </p:txBody>
      </p:sp>
      <p:sp>
        <p:nvSpPr>
          <p:cNvPr id="5" name="TextBox 4">
            <a:extLst>
              <a:ext uri="{FF2B5EF4-FFF2-40B4-BE49-F238E27FC236}">
                <a16:creationId xmlns:a16="http://schemas.microsoft.com/office/drawing/2014/main" id="{F4A90BA9-1B03-FF49-A5B0-5943EABBD565}"/>
              </a:ext>
            </a:extLst>
          </p:cNvPr>
          <p:cNvSpPr txBox="1"/>
          <p:nvPr/>
        </p:nvSpPr>
        <p:spPr>
          <a:xfrm>
            <a:off x="3617053" y="4724809"/>
            <a:ext cx="8171852" cy="1569660"/>
          </a:xfrm>
          <a:prstGeom prst="rect">
            <a:avLst/>
          </a:prstGeom>
          <a:noFill/>
        </p:spPr>
        <p:txBody>
          <a:bodyPr wrap="none" rtlCol="0" anchor="ctr">
            <a:spAutoFit/>
          </a:bodyPr>
          <a:lstStyle/>
          <a:p>
            <a:pPr algn="r"/>
            <a:r>
              <a:rPr lang="en-US" sz="4800" dirty="0">
                <a:latin typeface="Impact" panose="020B0806030902050204" pitchFamily="34" charset="0"/>
              </a:rPr>
              <a:t>Dr Scott Fleming </a:t>
            </a:r>
            <a:r>
              <a:rPr lang="en-US" sz="4800" dirty="0">
                <a:solidFill>
                  <a:srgbClr val="78A779"/>
                </a:solidFill>
                <a:latin typeface="Impact" panose="020B0806030902050204" pitchFamily="34" charset="0"/>
              </a:rPr>
              <a:t> Instructor</a:t>
            </a:r>
          </a:p>
          <a:p>
            <a:pPr algn="r"/>
            <a:r>
              <a:rPr lang="en-US" sz="4800" dirty="0">
                <a:latin typeface="Impact" panose="020B0806030902050204" pitchFamily="34" charset="0"/>
              </a:rPr>
              <a:t>Md Muminul Hossain </a:t>
            </a:r>
            <a:r>
              <a:rPr lang="en-US" sz="4800" dirty="0">
                <a:solidFill>
                  <a:srgbClr val="78A779"/>
                </a:solidFill>
                <a:latin typeface="Impact" panose="020B0806030902050204" pitchFamily="34" charset="0"/>
              </a:rPr>
              <a:t> TA                  </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FAA6-7A63-730F-7A46-864A3A89CF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78A2770-C1AF-E976-2527-A89F7037A68A}"/>
              </a:ext>
            </a:extLst>
          </p:cNvPr>
          <p:cNvSpPr txBox="1"/>
          <p:nvPr/>
        </p:nvSpPr>
        <p:spPr>
          <a:xfrm>
            <a:off x="2722718" y="1320735"/>
            <a:ext cx="6746590" cy="4216539"/>
          </a:xfrm>
          <a:prstGeom prst="rect">
            <a:avLst/>
          </a:prstGeom>
          <a:noFill/>
        </p:spPr>
        <p:txBody>
          <a:bodyPr wrap="none" rtlCol="0" anchor="ctr">
            <a:spAutoFit/>
          </a:bodyPr>
          <a:lstStyle/>
          <a:p>
            <a:pPr algn="ctr"/>
            <a:r>
              <a:rPr lang="en-US" sz="6600" dirty="0">
                <a:latin typeface="Impact" panose="020B0806030902050204" pitchFamily="34" charset="0"/>
              </a:rPr>
              <a:t>Learning Is</a:t>
            </a:r>
          </a:p>
          <a:p>
            <a:pPr algn="ctr"/>
            <a:r>
              <a:rPr lang="en-US" sz="13600" dirty="0">
                <a:latin typeface="Impact" panose="020B0806030902050204" pitchFamily="34" charset="0"/>
              </a:rPr>
              <a:t>NOT</a:t>
            </a:r>
          </a:p>
          <a:p>
            <a:pPr algn="ctr"/>
            <a:r>
              <a:rPr lang="en-US" sz="6600" dirty="0">
                <a:latin typeface="Impact" panose="020B0806030902050204" pitchFamily="34" charset="0"/>
              </a:rPr>
              <a:t>A Spectator’s Sport</a:t>
            </a:r>
          </a:p>
        </p:txBody>
      </p:sp>
    </p:spTree>
    <p:extLst>
      <p:ext uri="{BB962C8B-B14F-4D97-AF65-F5344CB8AC3E}">
        <p14:creationId xmlns:p14="http://schemas.microsoft.com/office/powerpoint/2010/main" val="378300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217668" y="1982454"/>
            <a:ext cx="5756704" cy="2893100"/>
          </a:xfrm>
          <a:prstGeom prst="rect">
            <a:avLst/>
          </a:prstGeom>
          <a:noFill/>
        </p:spPr>
        <p:txBody>
          <a:bodyPr wrap="none" rtlCol="0" anchor="ctr">
            <a:spAutoFit/>
          </a:bodyPr>
          <a:lstStyle/>
          <a:p>
            <a:pPr algn="ctr"/>
            <a:r>
              <a:rPr lang="en-US" sz="6600" dirty="0">
                <a:latin typeface="Impact" panose="020B0806030902050204" pitchFamily="34" charset="0"/>
              </a:rPr>
              <a:t>A Few Words of</a:t>
            </a:r>
          </a:p>
          <a:p>
            <a:pPr algn="ctr"/>
            <a:r>
              <a:rPr lang="en-US" sz="11600" dirty="0">
                <a:latin typeface="Impact" panose="020B0806030902050204" pitchFamily="34" charset="0"/>
              </a:rPr>
              <a:t>Caution...</a:t>
            </a:r>
          </a:p>
        </p:txBody>
      </p:sp>
    </p:spTree>
    <p:extLst>
      <p:ext uri="{BB962C8B-B14F-4D97-AF65-F5344CB8AC3E}">
        <p14:creationId xmlns:p14="http://schemas.microsoft.com/office/powerpoint/2010/main" val="296789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911769" y="2105566"/>
            <a:ext cx="4368504" cy="2646878"/>
          </a:xfrm>
          <a:prstGeom prst="rect">
            <a:avLst/>
          </a:prstGeom>
          <a:noFill/>
        </p:spPr>
        <p:txBody>
          <a:bodyPr wrap="none" rtlCol="0" anchor="ctr">
            <a:spAutoFit/>
          </a:bodyPr>
          <a:lstStyle/>
          <a:p>
            <a:pPr algn="ctr"/>
            <a:r>
              <a:rPr lang="en-US" sz="6600" dirty="0">
                <a:latin typeface="Impact" panose="020B0806030902050204" pitchFamily="34" charset="0"/>
              </a:rPr>
              <a:t>Get Here</a:t>
            </a:r>
          </a:p>
          <a:p>
            <a:pPr algn="ctr"/>
            <a:r>
              <a:rPr lang="en-US" sz="10000" dirty="0">
                <a:latin typeface="Impact" panose="020B0806030902050204" pitchFamily="34" charset="0"/>
              </a:rPr>
              <a:t>On Time</a:t>
            </a:r>
          </a:p>
        </p:txBody>
      </p:sp>
    </p:spTree>
    <p:extLst>
      <p:ext uri="{BB962C8B-B14F-4D97-AF65-F5344CB8AC3E}">
        <p14:creationId xmlns:p14="http://schemas.microsoft.com/office/powerpoint/2010/main" val="114582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514" y="1828567"/>
            <a:ext cx="6061018" cy="3200876"/>
          </a:xfrm>
          <a:prstGeom prst="rect">
            <a:avLst/>
          </a:prstGeom>
          <a:noFill/>
        </p:spPr>
        <p:txBody>
          <a:bodyPr wrap="none" rtlCol="0" anchor="ctr">
            <a:spAutoFit/>
          </a:bodyPr>
          <a:lstStyle/>
          <a:p>
            <a:pPr algn="ctr"/>
            <a:r>
              <a:rPr lang="en-US" sz="6600" dirty="0">
                <a:latin typeface="Impact" panose="020B0806030902050204" pitchFamily="34" charset="0"/>
              </a:rPr>
              <a:t>When I’m Talking</a:t>
            </a:r>
          </a:p>
          <a:p>
            <a:pPr algn="ctr"/>
            <a:r>
              <a:rPr lang="en-US" sz="13600" dirty="0">
                <a:latin typeface="Impact" panose="020B0806030902050204" pitchFamily="34" charset="0"/>
              </a:rPr>
              <a:t>Shut Up</a:t>
            </a:r>
          </a:p>
        </p:txBody>
      </p:sp>
    </p:spTree>
    <p:extLst>
      <p:ext uri="{BB962C8B-B14F-4D97-AF65-F5344CB8AC3E}">
        <p14:creationId xmlns:p14="http://schemas.microsoft.com/office/powerpoint/2010/main" val="176887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894140" y="982182"/>
            <a:ext cx="4403770" cy="4893647"/>
          </a:xfrm>
          <a:prstGeom prst="rect">
            <a:avLst/>
          </a:prstGeom>
          <a:noFill/>
        </p:spPr>
        <p:txBody>
          <a:bodyPr wrap="none" rtlCol="0" anchor="ctr">
            <a:spAutoFit/>
          </a:bodyPr>
          <a:lstStyle/>
          <a:p>
            <a:pPr algn="ctr"/>
            <a:r>
              <a:rPr lang="en-US" sz="8800" dirty="0">
                <a:latin typeface="Impact" panose="020B0806030902050204" pitchFamily="34" charset="0"/>
              </a:rPr>
              <a:t>Cheaters</a:t>
            </a:r>
          </a:p>
          <a:p>
            <a:pPr algn="ctr"/>
            <a:r>
              <a:rPr lang="en-US" sz="13600" dirty="0">
                <a:latin typeface="Impact" panose="020B0806030902050204" pitchFamily="34" charset="0"/>
              </a:rPr>
              <a:t>Never</a:t>
            </a:r>
          </a:p>
          <a:p>
            <a:pPr algn="ctr"/>
            <a:r>
              <a:rPr lang="en-US" sz="8800" dirty="0">
                <a:latin typeface="Impact" panose="020B0806030902050204" pitchFamily="34" charset="0"/>
              </a:rPr>
              <a:t>Prosper</a:t>
            </a:r>
          </a:p>
        </p:txBody>
      </p:sp>
    </p:spTree>
    <p:extLst>
      <p:ext uri="{BB962C8B-B14F-4D97-AF65-F5344CB8AC3E}">
        <p14:creationId xmlns:p14="http://schemas.microsoft.com/office/powerpoint/2010/main" val="17691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54469" y="2044008"/>
            <a:ext cx="6083076" cy="2769989"/>
          </a:xfrm>
          <a:prstGeom prst="rect">
            <a:avLst/>
          </a:prstGeom>
          <a:noFill/>
        </p:spPr>
        <p:txBody>
          <a:bodyPr wrap="none" rtlCol="0" anchor="ctr">
            <a:spAutoFit/>
          </a:bodyPr>
          <a:lstStyle/>
          <a:p>
            <a:pPr algn="ctr"/>
            <a:r>
              <a:rPr lang="en-US" sz="6600" dirty="0">
                <a:latin typeface="Impact" panose="020B0806030902050204" pitchFamily="34" charset="0"/>
              </a:rPr>
              <a:t>Broken Code is</a:t>
            </a:r>
          </a:p>
          <a:p>
            <a:pPr algn="ctr"/>
            <a:r>
              <a:rPr lang="en-US" sz="10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767499" y="1597734"/>
            <a:ext cx="4657044" cy="3662541"/>
          </a:xfrm>
          <a:prstGeom prst="rect">
            <a:avLst/>
          </a:prstGeom>
          <a:noFill/>
        </p:spPr>
        <p:txBody>
          <a:bodyPr wrap="none" rtlCol="0" anchor="ctr">
            <a:spAutoFit/>
          </a:bodyPr>
          <a:lstStyle/>
          <a:p>
            <a:pPr algn="ctr"/>
            <a:r>
              <a:rPr lang="en-US" sz="6600" dirty="0">
                <a:latin typeface="Impact" panose="020B0806030902050204" pitchFamily="34" charset="0"/>
              </a:rPr>
              <a:t>Read the</a:t>
            </a:r>
          </a:p>
          <a:p>
            <a:pPr algn="ctr"/>
            <a:r>
              <a:rPr lang="en-US" sz="10000" dirty="0">
                <a:latin typeface="Impact" panose="020B0806030902050204" pitchFamily="34" charset="0"/>
              </a:rPr>
              <a:t>@#$%&amp;!</a:t>
            </a:r>
          </a:p>
          <a:p>
            <a:pPr algn="ctr"/>
            <a:r>
              <a:rPr lang="en-US" sz="6600" dirty="0">
                <a:latin typeface="Impact" panose="020B0806030902050204" pitchFamily="34" charset="0"/>
              </a:rPr>
              <a:t>Instructions</a:t>
            </a:r>
          </a:p>
        </p:txBody>
      </p:sp>
    </p:spTree>
    <p:extLst>
      <p:ext uri="{BB962C8B-B14F-4D97-AF65-F5344CB8AC3E}">
        <p14:creationId xmlns:p14="http://schemas.microsoft.com/office/powerpoint/2010/main" val="16868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53211" y="1828566"/>
            <a:ext cx="3685624" cy="3200876"/>
          </a:xfrm>
          <a:prstGeom prst="rect">
            <a:avLst/>
          </a:prstGeom>
          <a:noFill/>
        </p:spPr>
        <p:txBody>
          <a:bodyPr wrap="none" rtlCol="0" anchor="ctr">
            <a:spAutoFit/>
          </a:bodyPr>
          <a:lstStyle/>
          <a:p>
            <a:pPr algn="ctr"/>
            <a:r>
              <a:rPr lang="en-US" sz="13600" dirty="0">
                <a:latin typeface="Impact" panose="020B0806030902050204" pitchFamily="34" charset="0"/>
              </a:rPr>
              <a:t>Ask</a:t>
            </a:r>
          </a:p>
          <a:p>
            <a:pPr algn="ctr"/>
            <a:r>
              <a:rPr lang="en-US" sz="6600" dirty="0">
                <a:latin typeface="Impact" panose="020B0806030902050204" pitchFamily="34" charset="0"/>
              </a:rPr>
              <a:t>Questions</a:t>
            </a:r>
          </a:p>
        </p:txBody>
      </p:sp>
    </p:spTree>
    <p:extLst>
      <p:ext uri="{BB962C8B-B14F-4D97-AF65-F5344CB8AC3E}">
        <p14:creationId xmlns:p14="http://schemas.microsoft.com/office/powerpoint/2010/main" val="264542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29166" y="1982454"/>
            <a:ext cx="7733719" cy="2893100"/>
          </a:xfrm>
          <a:prstGeom prst="rect">
            <a:avLst/>
          </a:prstGeom>
          <a:noFill/>
        </p:spPr>
        <p:txBody>
          <a:bodyPr wrap="none" rtlCol="0" anchor="ctr">
            <a:spAutoFit/>
          </a:bodyPr>
          <a:lstStyle/>
          <a:p>
            <a:pPr algn="ctr"/>
            <a:r>
              <a:rPr lang="en-US" sz="6600" dirty="0">
                <a:latin typeface="Impact" panose="020B0806030902050204" pitchFamily="34" charset="0"/>
              </a:rPr>
              <a:t>Work Hard &amp;</a:t>
            </a:r>
          </a:p>
          <a:p>
            <a:pPr algn="ctr"/>
            <a:r>
              <a:rPr lang="en-US" sz="11600" dirty="0">
                <a:latin typeface="Impact" panose="020B0806030902050204" pitchFamily="34" charset="0"/>
              </a:rPr>
              <a:t>Do Your Best</a:t>
            </a:r>
          </a:p>
        </p:txBody>
      </p:sp>
    </p:spTree>
    <p:extLst>
      <p:ext uri="{BB962C8B-B14F-4D97-AF65-F5344CB8AC3E}">
        <p14:creationId xmlns:p14="http://schemas.microsoft.com/office/powerpoint/2010/main" val="161218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03667" y="1474623"/>
            <a:ext cx="3784690" cy="3908762"/>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116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08730" y="1320732"/>
            <a:ext cx="4174541" cy="4216539"/>
          </a:xfrm>
          <a:prstGeom prst="rect">
            <a:avLst/>
          </a:prstGeom>
          <a:noFill/>
        </p:spPr>
        <p:txBody>
          <a:bodyPr wrap="none" rtlCol="0" anchor="ctr">
            <a:spAutoFit/>
          </a:bodyPr>
          <a:lstStyle/>
          <a:p>
            <a:pPr algn="ctr"/>
            <a:r>
              <a:rPr lang="en-US" sz="6600" dirty="0">
                <a:latin typeface="Impact" panose="020B0806030902050204" pitchFamily="34" charset="0"/>
              </a:rPr>
              <a:t>Knowledge</a:t>
            </a:r>
          </a:p>
          <a:p>
            <a:pPr algn="ctr"/>
            <a:r>
              <a:rPr lang="en-US" sz="6600" dirty="0">
                <a:latin typeface="Impact" panose="020B0806030902050204" pitchFamily="34" charset="0"/>
              </a:rPr>
              <a:t>+</a:t>
            </a:r>
          </a:p>
          <a:p>
            <a:pPr algn="ctr"/>
            <a:r>
              <a:rPr lang="en-US" sz="136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019141" y="2044008"/>
            <a:ext cx="10153741" cy="2769989"/>
          </a:xfrm>
          <a:prstGeom prst="rect">
            <a:avLst/>
          </a:prstGeom>
          <a:noFill/>
        </p:spPr>
        <p:txBody>
          <a:bodyPr wrap="none" rtlCol="0" anchor="ctr">
            <a:spAutoFit/>
          </a:bodyPr>
          <a:lstStyle/>
          <a:p>
            <a:pPr algn="ctr"/>
            <a:r>
              <a:rPr lang="en-US" sz="6600" dirty="0">
                <a:latin typeface="Impact" panose="020B0806030902050204" pitchFamily="34" charset="0"/>
              </a:rPr>
              <a:t>Ruby on Rails + PostgreSQL</a:t>
            </a:r>
          </a:p>
          <a:p>
            <a:pPr algn="ctr"/>
            <a:r>
              <a:rPr lang="en-US" sz="10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36146" y="705181"/>
            <a:ext cx="6519734" cy="5447645"/>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10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10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97856" y="2044009"/>
            <a:ext cx="7596310" cy="2769989"/>
          </a:xfrm>
          <a:prstGeom prst="rect">
            <a:avLst/>
          </a:prstGeom>
          <a:noFill/>
        </p:spPr>
        <p:txBody>
          <a:bodyPr wrap="none" rtlCol="0" anchor="ctr">
            <a:spAutoFit/>
          </a:bodyPr>
          <a:lstStyle/>
          <a:p>
            <a:pPr algn="ctr"/>
            <a:r>
              <a:rPr lang="en-US" sz="10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620011" y="1213013"/>
            <a:ext cx="4951997" cy="4431983"/>
          </a:xfrm>
          <a:prstGeom prst="rect">
            <a:avLst/>
          </a:prstGeom>
          <a:noFill/>
        </p:spPr>
        <p:txBody>
          <a:bodyPr wrap="none" rtlCol="0" anchor="ctr">
            <a:spAutoFit/>
          </a:bodyPr>
          <a:lstStyle/>
          <a:p>
            <a:pPr algn="ctr"/>
            <a:r>
              <a:rPr lang="en-US" sz="10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10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320735"/>
            <a:ext cx="5344733" cy="4216539"/>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136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10788</TotalTime>
  <Words>1643</Words>
  <Application>Microsoft Macintosh PowerPoint</Application>
  <PresentationFormat>Widescreen</PresentationFormat>
  <Paragraphs>199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95</cp:revision>
  <dcterms:created xsi:type="dcterms:W3CDTF">2020-01-13T17:24:16Z</dcterms:created>
  <dcterms:modified xsi:type="dcterms:W3CDTF">2025-01-21T00:29:34Z</dcterms:modified>
</cp:coreProperties>
</file>